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50" autoAdjust="0"/>
  </p:normalViewPr>
  <p:slideViewPr>
    <p:cSldViewPr>
      <p:cViewPr>
        <p:scale>
          <a:sx n="94" d="100"/>
          <a:sy n="94" d="100"/>
        </p:scale>
        <p:origin x="-1284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lang="en-US" sz="3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62B2895-EC54-4AFB-AF68-7CE57E595E29}" type="datetime1">
              <a:rPr lang="en-US"/>
              <a:pPr lvl="0"/>
              <a:t>7/6/2016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7EFB607-CA48-42C9-B3D5-BB321DABBC2C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eaVert" wrap="square" lIns="91440" tIns="45720" rIns="91440" bIns="45720" anchor="t" anchorCtr="0" compatLnSpc="1"/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038005-F5CC-44ED-AC79-D93529C5EA9D}" type="datetime1">
              <a:rPr lang="en-US"/>
              <a:pPr lvl="0"/>
              <a:t>7/6/2016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E2665D6-321C-4380-A5C5-6BA97C29492E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  <a:prstGeom prst="rect">
            <a:avLst/>
          </a:prstGeom>
          <a:noFill/>
          <a:ln>
            <a:noFill/>
          </a:ln>
        </p:spPr>
        <p:txBody>
          <a:bodyPr vert="eaVert" wrap="square" lIns="91440" tIns="45720" rIns="91440" bIns="45720" anchor="t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  <a:prstGeom prst="rect">
            <a:avLst/>
          </a:prstGeom>
          <a:noFill/>
          <a:ln>
            <a:noFill/>
          </a:ln>
        </p:spPr>
        <p:txBody>
          <a:bodyPr vert="eaVert" wrap="square" lIns="91440" tIns="45720" rIns="91440" bIns="45720" anchor="t" anchorCtr="0" compatLnSpc="1"/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53FE0A8-6098-41CD-9628-D05C57985232}" type="datetime1">
              <a:rPr lang="en-US"/>
              <a:pPr lvl="0"/>
              <a:t>7/6/2016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CAF7444-C365-4646-A1A9-82C741E451DA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7F9BDE0-F0DD-4EBA-85EB-DEB4DF3410D0}" type="datetime1">
              <a:rPr lang="en-US"/>
              <a:pPr lvl="0"/>
              <a:t>7/6/2016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75A5353-596B-4862-87AF-672D2063946B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4000" b="1" i="0" u="none" strike="noStrike" kern="1200" cap="all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  <a:tabLst/>
              <a:defRPr lang="en-US" sz="20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F32C9B-59F1-457D-9821-5FCBCE5A78F8}" type="datetime1">
              <a:rPr lang="en-US"/>
              <a:pPr lvl="0"/>
              <a:t>7/6/2016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E651DF-B722-4E2B-B1EE-67E77CCE7334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sz="half" idx="1"/>
          </p:nvPr>
        </p:nvSpPr>
        <p:spPr>
          <a:xfrm>
            <a:off x="457200" y="1600200"/>
            <a:ext cx="4038603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sz="half" idx="2"/>
          </p:nvPr>
        </p:nvSpPr>
        <p:spPr>
          <a:xfrm>
            <a:off x="4648196" y="1600200"/>
            <a:ext cx="4038603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EDD10D-C860-4AD0-9453-A9AF5999F76A}" type="datetime1">
              <a:rPr lang="en-US"/>
              <a:pPr lvl="0"/>
              <a:t>7/6/2016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0AA23C2-E497-4A53-8582-A81D64083616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sz="half" idx="2"/>
          </p:nvPr>
        </p:nvSpPr>
        <p:spPr>
          <a:xfrm>
            <a:off x="457200" y="2174872"/>
            <a:ext cx="4040184" cy="395128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en-US" sz="1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en-US" sz="1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sz="quarter" idx="3"/>
          </p:nvPr>
        </p:nvSpPr>
        <p:spPr>
          <a:xfrm>
            <a:off x="4645023" y="1535113"/>
            <a:ext cx="4041776" cy="6397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lang="en-US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sz="quarter" idx="4"/>
          </p:nvPr>
        </p:nvSpPr>
        <p:spPr>
          <a:xfrm>
            <a:off x="4645023" y="2174872"/>
            <a:ext cx="4041776" cy="395128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en-US" sz="1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en-US" sz="1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5EF368B-36BD-4491-A8A2-4D26995E09C0}" type="datetime1">
              <a:rPr lang="en-US"/>
              <a:pPr lvl="0"/>
              <a:t>7/6/2016</a:t>
            </a:fld>
            <a:endParaRPr lang="en-US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184A777-1F9D-4AB8-B888-BD8216C0C46B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C3F635-9E8F-4DD4-8660-E3849A8536AA}" type="datetime1">
              <a:rPr lang="en-US"/>
              <a:pPr lvl="0"/>
              <a:t>7/6/2016</a:t>
            </a:fld>
            <a:endParaRPr lang="en-US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C824088-DB51-4114-A46A-C0566B754A7D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0D58479-1099-4DE1-AA19-FC1D59DC21B3}" type="datetime1">
              <a:rPr lang="en-US"/>
              <a:pPr lvl="0"/>
              <a:t>7/6/2016</a:t>
            </a:fld>
            <a:endParaRPr lang="en-US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209BCF4-1CE8-461C-82C8-8A44E1B50268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0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sz="half" idx="2"/>
          </p:nvPr>
        </p:nvSpPr>
        <p:spPr>
          <a:xfrm>
            <a:off x="457200" y="1435095"/>
            <a:ext cx="3008311" cy="46910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9C369EE-100A-467C-8D01-1E89F3E3FFC4}" type="datetime1">
              <a:rPr lang="en-US"/>
              <a:pPr lvl="0"/>
              <a:t>7/6/2016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A415EB3-61C0-4AEC-A717-34A5ADF3EA82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0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sz="half" idx="2"/>
          </p:nvPr>
        </p:nvSpPr>
        <p:spPr>
          <a:xfrm>
            <a:off x="1792288" y="5367335"/>
            <a:ext cx="5486400" cy="8048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  <a:tabLst/>
              <a:def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2DB0B0-A221-43FB-8395-89D3A133B42C}" type="datetime1">
              <a:rPr lang="en-US"/>
              <a:pPr lvl="0"/>
              <a:t>7/6/2016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6C6B3D4-B5B5-404D-A654-645309376814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837E7AD9-8A73-40CB-A09A-BFFDCA2DA680}" type="datetime1">
              <a:rPr lang="en-US"/>
              <a:pPr lvl="0"/>
              <a:t>7/6/2016</a:t>
            </a:fld>
            <a:endParaRPr lang="en-US"/>
          </a:p>
        </p:txBody>
      </p:sp>
      <p:sp>
        <p:nvSpPr>
          <p:cNvPr id="3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4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4129AEF5-2BB0-46D0-A970-20D0EA0B354A}" type="slidenum">
              <a:rPr/>
              <a:pPr lvl="0"/>
              <a:t>‹#›</a:t>
            </a:fld>
            <a:endParaRPr lang="en-US"/>
          </a:p>
        </p:txBody>
      </p:sp>
      <p:grpSp>
        <p:nvGrpSpPr>
          <p:cNvPr id="5" name="Group 8"/>
          <p:cNvGrpSpPr/>
          <p:nvPr/>
        </p:nvGrpSpPr>
        <p:grpSpPr>
          <a:xfrm>
            <a:off x="-36511" y="0"/>
            <a:ext cx="9180510" cy="7029394"/>
            <a:chOff x="-36511" y="0"/>
            <a:chExt cx="9180510" cy="7029394"/>
          </a:xfrm>
        </p:grpSpPr>
        <p:sp>
          <p:nvSpPr>
            <p:cNvPr id="6" name="Rectangle 9"/>
            <p:cNvSpPr/>
            <p:nvPr/>
          </p:nvSpPr>
          <p:spPr>
            <a:xfrm>
              <a:off x="-24396" y="0"/>
              <a:ext cx="9141137" cy="6860139"/>
            </a:xfrm>
            <a:prstGeom prst="rect">
              <a:avLst/>
            </a:prstGeom>
            <a:noFill/>
            <a:ln w="9528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1440" tIns="45720" rIns="91440" bIns="45720" anchor="ctr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7" name="Rectangle 10"/>
            <p:cNvSpPr/>
            <p:nvPr/>
          </p:nvSpPr>
          <p:spPr>
            <a:xfrm>
              <a:off x="-22878" y="5960717"/>
              <a:ext cx="9141137" cy="901077"/>
            </a:xfrm>
            <a:prstGeom prst="rect">
              <a:avLst/>
            </a:prstGeom>
            <a:solidFill>
              <a:srgbClr val="FFFFFF"/>
            </a:solidFill>
            <a:ln w="9528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1440" tIns="45720" rIns="91440" bIns="45720" anchor="ctr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8" name="Text Box 11"/>
            <p:cNvSpPr txBox="1"/>
            <p:nvPr/>
          </p:nvSpPr>
          <p:spPr>
            <a:xfrm>
              <a:off x="2368414" y="6612876"/>
              <a:ext cx="1238810" cy="416518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50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Drg. date:</a:t>
              </a: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50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9" name="Text Box 12"/>
            <p:cNvSpPr txBox="1"/>
            <p:nvPr/>
          </p:nvSpPr>
          <p:spPr>
            <a:xfrm>
              <a:off x="4535570" y="6612876"/>
              <a:ext cx="789017" cy="2240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50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Not to Scale</a:t>
              </a:r>
              <a:endParaRPr lang="en-US" sz="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0" name="Text Box 13"/>
            <p:cNvSpPr txBox="1"/>
            <p:nvPr/>
          </p:nvSpPr>
          <p:spPr>
            <a:xfrm>
              <a:off x="5279160" y="5965701"/>
              <a:ext cx="1962704" cy="86291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Notes:</a:t>
              </a: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Signs and barriers to be set out in accordance with ‘Safety At Street Works And Road Works – A Code Of Practice’. However some have been omitted from this plan for clarity.</a:t>
              </a:r>
              <a:endParaRPr lang="en-US" sz="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1" name="Text Box 14"/>
            <p:cNvSpPr txBox="1"/>
            <p:nvPr/>
          </p:nvSpPr>
          <p:spPr>
            <a:xfrm>
              <a:off x="-36511" y="5942466"/>
              <a:ext cx="2594225" cy="2240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50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Title: Traffic Management Plan</a:t>
              </a:r>
              <a:endParaRPr lang="en-US" sz="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2" name="Text Box 15"/>
            <p:cNvSpPr txBox="1"/>
            <p:nvPr/>
          </p:nvSpPr>
          <p:spPr>
            <a:xfrm>
              <a:off x="-30449" y="6349026"/>
              <a:ext cx="2120210" cy="2240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50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Proposed Start Date:</a:t>
              </a:r>
              <a:endParaRPr lang="en-US" sz="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3" name="Text Box 16"/>
            <p:cNvSpPr txBox="1"/>
            <p:nvPr/>
          </p:nvSpPr>
          <p:spPr>
            <a:xfrm>
              <a:off x="-27422" y="6617860"/>
              <a:ext cx="2167155" cy="2240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50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Approximate Duration:</a:t>
              </a:r>
              <a:endParaRPr lang="en-US" sz="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4" name="Text Box 17"/>
            <p:cNvSpPr txBox="1"/>
            <p:nvPr/>
          </p:nvSpPr>
          <p:spPr>
            <a:xfrm>
              <a:off x="2371441" y="5954079"/>
              <a:ext cx="2801703" cy="2240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50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Location:</a:t>
              </a:r>
              <a:endParaRPr lang="en-US" sz="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5" name="Text Box 18"/>
            <p:cNvSpPr txBox="1"/>
            <p:nvPr/>
          </p:nvSpPr>
          <p:spPr>
            <a:xfrm>
              <a:off x="2375986" y="6277676"/>
              <a:ext cx="3107624" cy="351806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50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Contractor: Cappagh Contractors Construction (London) Ltd, Waterside Way, Wimbledon. SW17 7AB. Tel: 02089474000</a:t>
              </a:r>
              <a:endParaRPr lang="en-US" sz="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6" name="Line 19"/>
            <p:cNvSpPr/>
            <p:nvPr/>
          </p:nvSpPr>
          <p:spPr>
            <a:xfrm>
              <a:off x="5268562" y="5964036"/>
              <a:ext cx="0" cy="88946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val f6"/>
                <a:gd name="f13" fmla="*/ f7 f0 1"/>
                <a:gd name="f14" fmla="*/ f8 f0 1"/>
                <a:gd name="f15" fmla="?: f9 f3 1"/>
                <a:gd name="f16" fmla="?: f10 f4 1"/>
                <a:gd name="f17" fmla="?: f11 f5 1"/>
                <a:gd name="f18" fmla="*/ f13 1 f2"/>
                <a:gd name="f19" fmla="*/ f14 1 f2"/>
                <a:gd name="f20" fmla="*/ f15 1 21600"/>
                <a:gd name="f21" fmla="*/ f16 1 21600"/>
                <a:gd name="f22" fmla="*/ 21600 f15 1"/>
                <a:gd name="f23" fmla="*/ 21600 f16 1"/>
                <a:gd name="f24" fmla="+- f18 0 f1"/>
                <a:gd name="f25" fmla="+- f19 0 f1"/>
                <a:gd name="f26" fmla="min f21 f20"/>
                <a:gd name="f27" fmla="*/ f22 1 f17"/>
                <a:gd name="f28" fmla="*/ f23 1 f17"/>
                <a:gd name="f29" fmla="val f27"/>
                <a:gd name="f30" fmla="val f28"/>
                <a:gd name="f31" fmla="*/ f6 f26 1"/>
                <a:gd name="f32" fmla="*/ f27 f26 1"/>
                <a:gd name="f33" fmla="*/ f28 f26 1"/>
                <a:gd name="f34" fmla="*/ f12 f26 1"/>
                <a:gd name="f35" fmla="*/ f29 f26 1"/>
                <a:gd name="f36" fmla="*/ f30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4" y="f34"/>
                </a:cxn>
                <a:cxn ang="f25">
                  <a:pos x="f35" y="f36"/>
                </a:cxn>
              </a:cxnLst>
              <a:rect l="f31" t="f31" r="f32" b="f33"/>
              <a:pathLst>
                <a:path>
                  <a:moveTo>
                    <a:pt x="f34" y="f34"/>
                  </a:moveTo>
                  <a:lnTo>
                    <a:pt x="f35" y="f36"/>
                  </a:lnTo>
                </a:path>
              </a:pathLst>
            </a:custGeom>
            <a:noFill/>
            <a:ln w="9528">
              <a:solidFill>
                <a:srgbClr val="000000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7" name="Line 20"/>
            <p:cNvSpPr/>
            <p:nvPr/>
          </p:nvSpPr>
          <p:spPr>
            <a:xfrm>
              <a:off x="2389619" y="5964036"/>
              <a:ext cx="0" cy="89278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val f6"/>
                <a:gd name="f13" fmla="*/ f7 f0 1"/>
                <a:gd name="f14" fmla="*/ f8 f0 1"/>
                <a:gd name="f15" fmla="?: f9 f3 1"/>
                <a:gd name="f16" fmla="?: f10 f4 1"/>
                <a:gd name="f17" fmla="?: f11 f5 1"/>
                <a:gd name="f18" fmla="*/ f13 1 f2"/>
                <a:gd name="f19" fmla="*/ f14 1 f2"/>
                <a:gd name="f20" fmla="*/ f15 1 21600"/>
                <a:gd name="f21" fmla="*/ f16 1 21600"/>
                <a:gd name="f22" fmla="*/ 21600 f15 1"/>
                <a:gd name="f23" fmla="*/ 21600 f16 1"/>
                <a:gd name="f24" fmla="+- f18 0 f1"/>
                <a:gd name="f25" fmla="+- f19 0 f1"/>
                <a:gd name="f26" fmla="min f21 f20"/>
                <a:gd name="f27" fmla="*/ f22 1 f17"/>
                <a:gd name="f28" fmla="*/ f23 1 f17"/>
                <a:gd name="f29" fmla="val f27"/>
                <a:gd name="f30" fmla="val f28"/>
                <a:gd name="f31" fmla="*/ f6 f26 1"/>
                <a:gd name="f32" fmla="*/ f27 f26 1"/>
                <a:gd name="f33" fmla="*/ f28 f26 1"/>
                <a:gd name="f34" fmla="*/ f12 f26 1"/>
                <a:gd name="f35" fmla="*/ f29 f26 1"/>
                <a:gd name="f36" fmla="*/ f30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4" y="f34"/>
                </a:cxn>
                <a:cxn ang="f25">
                  <a:pos x="f35" y="f36"/>
                </a:cxn>
              </a:cxnLst>
              <a:rect l="f31" t="f31" r="f32" b="f33"/>
              <a:pathLst>
                <a:path>
                  <a:moveTo>
                    <a:pt x="f34" y="f34"/>
                  </a:moveTo>
                  <a:lnTo>
                    <a:pt x="f35" y="f36"/>
                  </a:lnTo>
                </a:path>
              </a:pathLst>
            </a:custGeom>
            <a:noFill/>
            <a:ln w="9528">
              <a:solidFill>
                <a:srgbClr val="000000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8" name="Line 21"/>
            <p:cNvSpPr/>
            <p:nvPr/>
          </p:nvSpPr>
          <p:spPr>
            <a:xfrm>
              <a:off x="-24396" y="6591306"/>
              <a:ext cx="5288414" cy="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val f6"/>
                <a:gd name="f13" fmla="*/ f7 f0 1"/>
                <a:gd name="f14" fmla="*/ f8 f0 1"/>
                <a:gd name="f15" fmla="?: f9 f3 1"/>
                <a:gd name="f16" fmla="?: f10 f4 1"/>
                <a:gd name="f17" fmla="?: f11 f5 1"/>
                <a:gd name="f18" fmla="*/ f13 1 f2"/>
                <a:gd name="f19" fmla="*/ f14 1 f2"/>
                <a:gd name="f20" fmla="*/ f15 1 21600"/>
                <a:gd name="f21" fmla="*/ f16 1 21600"/>
                <a:gd name="f22" fmla="*/ 21600 f15 1"/>
                <a:gd name="f23" fmla="*/ 21600 f16 1"/>
                <a:gd name="f24" fmla="+- f18 0 f1"/>
                <a:gd name="f25" fmla="+- f19 0 f1"/>
                <a:gd name="f26" fmla="min f21 f20"/>
                <a:gd name="f27" fmla="*/ f22 1 f17"/>
                <a:gd name="f28" fmla="*/ f23 1 f17"/>
                <a:gd name="f29" fmla="val f27"/>
                <a:gd name="f30" fmla="val f28"/>
                <a:gd name="f31" fmla="*/ f6 f26 1"/>
                <a:gd name="f32" fmla="*/ f27 f26 1"/>
                <a:gd name="f33" fmla="*/ f28 f26 1"/>
                <a:gd name="f34" fmla="*/ f12 f26 1"/>
                <a:gd name="f35" fmla="*/ f29 f26 1"/>
                <a:gd name="f36" fmla="*/ f30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4" y="f34"/>
                </a:cxn>
                <a:cxn ang="f25">
                  <a:pos x="f35" y="f36"/>
                </a:cxn>
              </a:cxnLst>
              <a:rect l="f31" t="f31" r="f32" b="f33"/>
              <a:pathLst>
                <a:path>
                  <a:moveTo>
                    <a:pt x="f34" y="f34"/>
                  </a:moveTo>
                  <a:lnTo>
                    <a:pt x="f35" y="f36"/>
                  </a:lnTo>
                </a:path>
              </a:pathLst>
            </a:custGeom>
            <a:noFill/>
            <a:ln w="9528">
              <a:solidFill>
                <a:srgbClr val="000000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9" name="Line 22"/>
            <p:cNvSpPr/>
            <p:nvPr/>
          </p:nvSpPr>
          <p:spPr>
            <a:xfrm>
              <a:off x="-24396" y="6310859"/>
              <a:ext cx="5289922" cy="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val f6"/>
                <a:gd name="f13" fmla="*/ f7 f0 1"/>
                <a:gd name="f14" fmla="*/ f8 f0 1"/>
                <a:gd name="f15" fmla="?: f9 f3 1"/>
                <a:gd name="f16" fmla="?: f10 f4 1"/>
                <a:gd name="f17" fmla="?: f11 f5 1"/>
                <a:gd name="f18" fmla="*/ f13 1 f2"/>
                <a:gd name="f19" fmla="*/ f14 1 f2"/>
                <a:gd name="f20" fmla="*/ f15 1 21600"/>
                <a:gd name="f21" fmla="*/ f16 1 21600"/>
                <a:gd name="f22" fmla="*/ 21600 f15 1"/>
                <a:gd name="f23" fmla="*/ 21600 f16 1"/>
                <a:gd name="f24" fmla="+- f18 0 f1"/>
                <a:gd name="f25" fmla="+- f19 0 f1"/>
                <a:gd name="f26" fmla="min f21 f20"/>
                <a:gd name="f27" fmla="*/ f22 1 f17"/>
                <a:gd name="f28" fmla="*/ f23 1 f17"/>
                <a:gd name="f29" fmla="val f27"/>
                <a:gd name="f30" fmla="val f28"/>
                <a:gd name="f31" fmla="*/ f6 f26 1"/>
                <a:gd name="f32" fmla="*/ f27 f26 1"/>
                <a:gd name="f33" fmla="*/ f28 f26 1"/>
                <a:gd name="f34" fmla="*/ f12 f26 1"/>
                <a:gd name="f35" fmla="*/ f29 f26 1"/>
                <a:gd name="f36" fmla="*/ f30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4" y="f34"/>
                </a:cxn>
                <a:cxn ang="f25">
                  <a:pos x="f35" y="f36"/>
                </a:cxn>
              </a:cxnLst>
              <a:rect l="f31" t="f31" r="f32" b="f33"/>
              <a:pathLst>
                <a:path>
                  <a:moveTo>
                    <a:pt x="f34" y="f34"/>
                  </a:moveTo>
                  <a:lnTo>
                    <a:pt x="f35" y="f36"/>
                  </a:lnTo>
                </a:path>
              </a:pathLst>
            </a:custGeom>
            <a:noFill/>
            <a:ln w="9528">
              <a:solidFill>
                <a:srgbClr val="000000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0" name="Line 23"/>
            <p:cNvSpPr/>
            <p:nvPr/>
          </p:nvSpPr>
          <p:spPr>
            <a:xfrm>
              <a:off x="3457291" y="6594625"/>
              <a:ext cx="0" cy="26551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val f6"/>
                <a:gd name="f13" fmla="*/ f7 f0 1"/>
                <a:gd name="f14" fmla="*/ f8 f0 1"/>
                <a:gd name="f15" fmla="?: f9 f3 1"/>
                <a:gd name="f16" fmla="?: f10 f4 1"/>
                <a:gd name="f17" fmla="?: f11 f5 1"/>
                <a:gd name="f18" fmla="*/ f13 1 f2"/>
                <a:gd name="f19" fmla="*/ f14 1 f2"/>
                <a:gd name="f20" fmla="*/ f15 1 21600"/>
                <a:gd name="f21" fmla="*/ f16 1 21600"/>
                <a:gd name="f22" fmla="*/ 21600 f15 1"/>
                <a:gd name="f23" fmla="*/ 21600 f16 1"/>
                <a:gd name="f24" fmla="+- f18 0 f1"/>
                <a:gd name="f25" fmla="+- f19 0 f1"/>
                <a:gd name="f26" fmla="min f21 f20"/>
                <a:gd name="f27" fmla="*/ f22 1 f17"/>
                <a:gd name="f28" fmla="*/ f23 1 f17"/>
                <a:gd name="f29" fmla="val f27"/>
                <a:gd name="f30" fmla="val f28"/>
                <a:gd name="f31" fmla="*/ f6 f26 1"/>
                <a:gd name="f32" fmla="*/ f27 f26 1"/>
                <a:gd name="f33" fmla="*/ f28 f26 1"/>
                <a:gd name="f34" fmla="*/ f12 f26 1"/>
                <a:gd name="f35" fmla="*/ f29 f26 1"/>
                <a:gd name="f36" fmla="*/ f30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4" y="f34"/>
                </a:cxn>
                <a:cxn ang="f25">
                  <a:pos x="f35" y="f36"/>
                </a:cxn>
              </a:cxnLst>
              <a:rect l="f31" t="f31" r="f32" b="f33"/>
              <a:pathLst>
                <a:path>
                  <a:moveTo>
                    <a:pt x="f34" y="f34"/>
                  </a:moveTo>
                  <a:lnTo>
                    <a:pt x="f35" y="f36"/>
                  </a:lnTo>
                </a:path>
              </a:pathLst>
            </a:custGeom>
            <a:noFill/>
            <a:ln w="9528">
              <a:solidFill>
                <a:srgbClr val="000000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1" name="Rectangle 24"/>
            <p:cNvSpPr/>
            <p:nvPr/>
          </p:nvSpPr>
          <p:spPr>
            <a:xfrm rot="16200004">
              <a:off x="7786684" y="5966104"/>
              <a:ext cx="77998" cy="181727"/>
            </a:xfrm>
            <a:prstGeom prst="rect">
              <a:avLst/>
            </a:prstGeom>
            <a:solidFill>
              <a:srgbClr val="FFFF00"/>
            </a:solidFill>
            <a:ln w="9528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1440" tIns="45720" rIns="91440" bIns="45720" anchor="ctr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2" name="Rectangle 25"/>
            <p:cNvSpPr/>
            <p:nvPr/>
          </p:nvSpPr>
          <p:spPr>
            <a:xfrm rot="16200004">
              <a:off x="7813942" y="6133704"/>
              <a:ext cx="77998" cy="181727"/>
            </a:xfrm>
            <a:prstGeom prst="rect">
              <a:avLst/>
            </a:prstGeom>
            <a:solidFill>
              <a:srgbClr val="969696"/>
            </a:solidFill>
            <a:ln w="9528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1440" tIns="45720" rIns="91440" bIns="45720" anchor="ctr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3" name="Text Box 26"/>
            <p:cNvSpPr txBox="1"/>
            <p:nvPr/>
          </p:nvSpPr>
          <p:spPr>
            <a:xfrm>
              <a:off x="7317586" y="5937482"/>
              <a:ext cx="442212" cy="2240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50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Key:</a:t>
              </a:r>
              <a:endParaRPr lang="en-US" sz="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4" name="Text Box 27"/>
            <p:cNvSpPr txBox="1"/>
            <p:nvPr/>
          </p:nvSpPr>
          <p:spPr>
            <a:xfrm>
              <a:off x="7938509" y="6106747"/>
              <a:ext cx="1196400" cy="2240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500"/>
                </a:spcBef>
                <a:spcAft>
                  <a:spcPts val="0"/>
                </a:spcAft>
                <a:buSzPct val="100000"/>
                <a:buChar char="-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Works Area</a:t>
              </a:r>
              <a:endParaRPr lang="en-US" sz="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5" name="Text Box 28"/>
            <p:cNvSpPr txBox="1"/>
            <p:nvPr/>
          </p:nvSpPr>
          <p:spPr>
            <a:xfrm>
              <a:off x="7936992" y="5944121"/>
              <a:ext cx="1196400" cy="2240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50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- Works Vehicle</a:t>
              </a:r>
              <a:endParaRPr lang="en-US" sz="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6" name="Line 29"/>
            <p:cNvSpPr/>
            <p:nvPr/>
          </p:nvSpPr>
          <p:spPr>
            <a:xfrm>
              <a:off x="7355451" y="5962381"/>
              <a:ext cx="0" cy="89278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val f6"/>
                <a:gd name="f13" fmla="*/ f7 f0 1"/>
                <a:gd name="f14" fmla="*/ f8 f0 1"/>
                <a:gd name="f15" fmla="?: f9 f3 1"/>
                <a:gd name="f16" fmla="?: f10 f4 1"/>
                <a:gd name="f17" fmla="?: f11 f5 1"/>
                <a:gd name="f18" fmla="*/ f13 1 f2"/>
                <a:gd name="f19" fmla="*/ f14 1 f2"/>
                <a:gd name="f20" fmla="*/ f15 1 21600"/>
                <a:gd name="f21" fmla="*/ f16 1 21600"/>
                <a:gd name="f22" fmla="*/ 21600 f15 1"/>
                <a:gd name="f23" fmla="*/ 21600 f16 1"/>
                <a:gd name="f24" fmla="+- f18 0 f1"/>
                <a:gd name="f25" fmla="+- f19 0 f1"/>
                <a:gd name="f26" fmla="min f21 f20"/>
                <a:gd name="f27" fmla="*/ f22 1 f17"/>
                <a:gd name="f28" fmla="*/ f23 1 f17"/>
                <a:gd name="f29" fmla="val f27"/>
                <a:gd name="f30" fmla="val f28"/>
                <a:gd name="f31" fmla="*/ f6 f26 1"/>
                <a:gd name="f32" fmla="*/ f27 f26 1"/>
                <a:gd name="f33" fmla="*/ f28 f26 1"/>
                <a:gd name="f34" fmla="*/ f12 f26 1"/>
                <a:gd name="f35" fmla="*/ f29 f26 1"/>
                <a:gd name="f36" fmla="*/ f30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4" y="f34"/>
                </a:cxn>
                <a:cxn ang="f25">
                  <a:pos x="f35" y="f36"/>
                </a:cxn>
              </a:cxnLst>
              <a:rect l="f31" t="f31" r="f32" b="f33"/>
              <a:pathLst>
                <a:path>
                  <a:moveTo>
                    <a:pt x="f34" y="f34"/>
                  </a:moveTo>
                  <a:lnTo>
                    <a:pt x="f35" y="f36"/>
                  </a:lnTo>
                </a:path>
              </a:pathLst>
            </a:custGeom>
            <a:noFill/>
            <a:ln w="9528">
              <a:solidFill>
                <a:srgbClr val="000000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7" name="Text Box 30"/>
            <p:cNvSpPr txBox="1"/>
            <p:nvPr/>
          </p:nvSpPr>
          <p:spPr>
            <a:xfrm>
              <a:off x="3427006" y="6612876"/>
              <a:ext cx="1051020" cy="416518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50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Drg. No:</a:t>
              </a:r>
            </a:p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50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8" name="Line 31"/>
            <p:cNvSpPr/>
            <p:nvPr/>
          </p:nvSpPr>
          <p:spPr>
            <a:xfrm>
              <a:off x="4567373" y="6596280"/>
              <a:ext cx="0" cy="26551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val f6"/>
                <a:gd name="f13" fmla="*/ f7 f0 1"/>
                <a:gd name="f14" fmla="*/ f8 f0 1"/>
                <a:gd name="f15" fmla="?: f9 f3 1"/>
                <a:gd name="f16" fmla="?: f10 f4 1"/>
                <a:gd name="f17" fmla="?: f11 f5 1"/>
                <a:gd name="f18" fmla="*/ f13 1 f2"/>
                <a:gd name="f19" fmla="*/ f14 1 f2"/>
                <a:gd name="f20" fmla="*/ f15 1 21600"/>
                <a:gd name="f21" fmla="*/ f16 1 21600"/>
                <a:gd name="f22" fmla="*/ 21600 f15 1"/>
                <a:gd name="f23" fmla="*/ 21600 f16 1"/>
                <a:gd name="f24" fmla="+- f18 0 f1"/>
                <a:gd name="f25" fmla="+- f19 0 f1"/>
                <a:gd name="f26" fmla="min f21 f20"/>
                <a:gd name="f27" fmla="*/ f22 1 f17"/>
                <a:gd name="f28" fmla="*/ f23 1 f17"/>
                <a:gd name="f29" fmla="val f27"/>
                <a:gd name="f30" fmla="val f28"/>
                <a:gd name="f31" fmla="*/ f6 f26 1"/>
                <a:gd name="f32" fmla="*/ f27 f26 1"/>
                <a:gd name="f33" fmla="*/ f28 f26 1"/>
                <a:gd name="f34" fmla="*/ f12 f26 1"/>
                <a:gd name="f35" fmla="*/ f29 f26 1"/>
                <a:gd name="f36" fmla="*/ f30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4" y="f34"/>
                </a:cxn>
                <a:cxn ang="f25">
                  <a:pos x="f35" y="f36"/>
                </a:cxn>
              </a:cxnLst>
              <a:rect l="f31" t="f31" r="f32" b="f33"/>
              <a:pathLst>
                <a:path>
                  <a:moveTo>
                    <a:pt x="f34" y="f34"/>
                  </a:moveTo>
                  <a:lnTo>
                    <a:pt x="f35" y="f36"/>
                  </a:lnTo>
                </a:path>
              </a:pathLst>
            </a:custGeom>
            <a:noFill/>
            <a:ln w="9528">
              <a:solidFill>
                <a:srgbClr val="000000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9" name="Line 32"/>
            <p:cNvSpPr/>
            <p:nvPr/>
          </p:nvSpPr>
          <p:spPr>
            <a:xfrm>
              <a:off x="7724970" y="6397151"/>
              <a:ext cx="215048" cy="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val f6"/>
                <a:gd name="f13" fmla="*/ f7 f0 1"/>
                <a:gd name="f14" fmla="*/ f8 f0 1"/>
                <a:gd name="f15" fmla="?: f9 f3 1"/>
                <a:gd name="f16" fmla="?: f10 f4 1"/>
                <a:gd name="f17" fmla="?: f11 f5 1"/>
                <a:gd name="f18" fmla="*/ f13 1 f2"/>
                <a:gd name="f19" fmla="*/ f14 1 f2"/>
                <a:gd name="f20" fmla="*/ f15 1 21600"/>
                <a:gd name="f21" fmla="*/ f16 1 21600"/>
                <a:gd name="f22" fmla="*/ 21600 f15 1"/>
                <a:gd name="f23" fmla="*/ 21600 f16 1"/>
                <a:gd name="f24" fmla="+- f18 0 f1"/>
                <a:gd name="f25" fmla="+- f19 0 f1"/>
                <a:gd name="f26" fmla="min f21 f20"/>
                <a:gd name="f27" fmla="*/ f22 1 f17"/>
                <a:gd name="f28" fmla="*/ f23 1 f17"/>
                <a:gd name="f29" fmla="val f27"/>
                <a:gd name="f30" fmla="val f28"/>
                <a:gd name="f31" fmla="*/ f6 f26 1"/>
                <a:gd name="f32" fmla="*/ f27 f26 1"/>
                <a:gd name="f33" fmla="*/ f28 f26 1"/>
                <a:gd name="f34" fmla="*/ f12 f26 1"/>
                <a:gd name="f35" fmla="*/ f29 f26 1"/>
                <a:gd name="f36" fmla="*/ f30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4" y="f34"/>
                </a:cxn>
                <a:cxn ang="f25">
                  <a:pos x="f35" y="f36"/>
                </a:cxn>
              </a:cxnLst>
              <a:rect l="f31" t="f31" r="f32" b="f33"/>
              <a:pathLst>
                <a:path>
                  <a:moveTo>
                    <a:pt x="f34" y="f34"/>
                  </a:moveTo>
                  <a:lnTo>
                    <a:pt x="f35" y="f36"/>
                  </a:lnTo>
                </a:path>
              </a:pathLst>
            </a:custGeom>
            <a:noFill/>
            <a:ln w="19046">
              <a:solidFill>
                <a:srgbClr val="FF0000"/>
              </a:solidFill>
              <a:custDash>
                <a:ds d="300063" sp="300063"/>
              </a:custDash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30" name="Text Box 33"/>
            <p:cNvSpPr txBox="1"/>
            <p:nvPr/>
          </p:nvSpPr>
          <p:spPr>
            <a:xfrm>
              <a:off x="7947599" y="6280995"/>
              <a:ext cx="1196400" cy="2240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500"/>
                </a:spcBef>
                <a:spcAft>
                  <a:spcPts val="0"/>
                </a:spcAft>
                <a:buSzPct val="100000"/>
                <a:buChar char="-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Barriers and Cones</a:t>
              </a:r>
              <a:endParaRPr lang="en-US" sz="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grpSp>
          <p:nvGrpSpPr>
            <p:cNvPr id="31" name="Group 34"/>
            <p:cNvGrpSpPr/>
            <p:nvPr/>
          </p:nvGrpSpPr>
          <p:grpSpPr>
            <a:xfrm>
              <a:off x="7774941" y="6503349"/>
              <a:ext cx="49982" cy="112846"/>
              <a:chOff x="7774941" y="6503349"/>
              <a:chExt cx="49982" cy="112846"/>
            </a:xfrm>
          </p:grpSpPr>
          <p:sp>
            <p:nvSpPr>
              <p:cNvPr id="32" name="Oval 35"/>
              <p:cNvSpPr/>
              <p:nvPr/>
            </p:nvSpPr>
            <p:spPr>
              <a:xfrm rot="10799991">
                <a:off x="7774941" y="6505013"/>
                <a:ext cx="45436" cy="44805"/>
              </a:xfrm>
              <a:custGeom>
                <a:avLst/>
                <a:gdLst>
                  <a:gd name="f0" fmla="val 10800000"/>
                  <a:gd name="f1" fmla="val 5400000"/>
                  <a:gd name="f2" fmla="val 16200000"/>
                  <a:gd name="f3" fmla="val 18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+- 0 0 -360"/>
                  <a:gd name="f10" fmla="+- 0 0 -180"/>
                  <a:gd name="f11" fmla="abs f4"/>
                  <a:gd name="f12" fmla="abs f5"/>
                  <a:gd name="f13" fmla="abs f6"/>
                  <a:gd name="f14" fmla="val f7"/>
                  <a:gd name="f15" fmla="+- 2700000 f1 0"/>
                  <a:gd name="f16" fmla="*/ f9 f0 1"/>
                  <a:gd name="f17" fmla="*/ f10 f0 1"/>
                  <a:gd name="f18" fmla="?: f11 f4 1"/>
                  <a:gd name="f19" fmla="?: f12 f5 1"/>
                  <a:gd name="f20" fmla="?: f13 f6 1"/>
                  <a:gd name="f21" fmla="*/ f15 f8 1"/>
                  <a:gd name="f22" fmla="*/ f16 1 f3"/>
                  <a:gd name="f23" fmla="*/ f17 1 f3"/>
                  <a:gd name="f24" fmla="*/ f18 1 21600"/>
                  <a:gd name="f25" fmla="*/ f19 1 21600"/>
                  <a:gd name="f26" fmla="*/ 21600 f18 1"/>
                  <a:gd name="f27" fmla="*/ 21600 f19 1"/>
                  <a:gd name="f28" fmla="*/ f21 1 f0"/>
                  <a:gd name="f29" fmla="+- f22 0 f1"/>
                  <a:gd name="f30" fmla="+- f23 0 f1"/>
                  <a:gd name="f31" fmla="min f25 f24"/>
                  <a:gd name="f32" fmla="*/ f26 1 f20"/>
                  <a:gd name="f33" fmla="*/ f27 1 f20"/>
                  <a:gd name="f34" fmla="+- 0 0 f28"/>
                  <a:gd name="f35" fmla="val f32"/>
                  <a:gd name="f36" fmla="val f33"/>
                  <a:gd name="f37" fmla="+- 0 0 f34"/>
                  <a:gd name="f38" fmla="*/ f14 f31 1"/>
                  <a:gd name="f39" fmla="+- f36 0 f14"/>
                  <a:gd name="f40" fmla="+- f35 0 f14"/>
                  <a:gd name="f41" fmla="*/ f37 f0 1"/>
                  <a:gd name="f42" fmla="*/ f39 1 2"/>
                  <a:gd name="f43" fmla="*/ f40 1 2"/>
                  <a:gd name="f44" fmla="*/ f41 1 f8"/>
                  <a:gd name="f45" fmla="+- f14 f42 0"/>
                  <a:gd name="f46" fmla="+- f14 f43 0"/>
                  <a:gd name="f47" fmla="+- f44 0 f1"/>
                  <a:gd name="f48" fmla="*/ f43 f31 1"/>
                  <a:gd name="f49" fmla="*/ f42 f31 1"/>
                  <a:gd name="f50" fmla="cos 1 f47"/>
                  <a:gd name="f51" fmla="sin 1 f47"/>
                  <a:gd name="f52" fmla="*/ f45 f31 1"/>
                  <a:gd name="f53" fmla="+- 0 0 f50"/>
                  <a:gd name="f54" fmla="+- 0 0 f51"/>
                  <a:gd name="f55" fmla="+- 0 0 f53"/>
                  <a:gd name="f56" fmla="+- 0 0 f54"/>
                  <a:gd name="f57" fmla="*/ f55 f43 1"/>
                  <a:gd name="f58" fmla="*/ f56 f42 1"/>
                  <a:gd name="f59" fmla="+- f46 0 f57"/>
                  <a:gd name="f60" fmla="+- f46 f57 0"/>
                  <a:gd name="f61" fmla="+- f45 0 f58"/>
                  <a:gd name="f62" fmla="+- f45 f58 0"/>
                  <a:gd name="f63" fmla="*/ f59 f31 1"/>
                  <a:gd name="f64" fmla="*/ f61 f31 1"/>
                  <a:gd name="f65" fmla="*/ f60 f31 1"/>
                  <a:gd name="f66" fmla="*/ f62 f31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63" y="f64"/>
                  </a:cxn>
                  <a:cxn ang="f30">
                    <a:pos x="f63" y="f66"/>
                  </a:cxn>
                  <a:cxn ang="f30">
                    <a:pos x="f65" y="f66"/>
                  </a:cxn>
                  <a:cxn ang="f29">
                    <a:pos x="f65" y="f64"/>
                  </a:cxn>
                </a:cxnLst>
                <a:rect l="f63" t="f64" r="f65" b="f66"/>
                <a:pathLst>
                  <a:path>
                    <a:moveTo>
                      <a:pt x="f38" y="f52"/>
                    </a:moveTo>
                    <a:arcTo wR="f48" hR="f49" stAng="f0" swAng="f1"/>
                    <a:arcTo wR="f48" hR="f49" stAng="f2" swAng="f1"/>
                    <a:arcTo wR="f48" hR="f49" stAng="f7" swAng="f1"/>
                    <a:arcTo wR="f48" hR="f49" stAng="f1" swAng="f1"/>
                    <a:close/>
                  </a:path>
                </a:pathLst>
              </a:custGeom>
              <a:noFill/>
              <a:ln w="9528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none" lIns="91440" tIns="45720" rIns="91440" bIns="45720" anchor="ctr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33" name="Line 36"/>
              <p:cNvSpPr/>
              <p:nvPr/>
            </p:nvSpPr>
            <p:spPr>
              <a:xfrm rot="10799991">
                <a:off x="7824923" y="6503349"/>
                <a:ext cx="0" cy="112846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ss"/>
                  <a:gd name="f6" fmla="val 0"/>
                  <a:gd name="f7" fmla="+- 0 0 -180"/>
                  <a:gd name="f8" fmla="+- 0 0 -360"/>
                  <a:gd name="f9" fmla="abs f3"/>
                  <a:gd name="f10" fmla="abs f4"/>
                  <a:gd name="f11" fmla="abs f5"/>
                  <a:gd name="f12" fmla="val f6"/>
                  <a:gd name="f13" fmla="*/ f7 f0 1"/>
                  <a:gd name="f14" fmla="*/ f8 f0 1"/>
                  <a:gd name="f15" fmla="?: f9 f3 1"/>
                  <a:gd name="f16" fmla="?: f10 f4 1"/>
                  <a:gd name="f17" fmla="?: f11 f5 1"/>
                  <a:gd name="f18" fmla="*/ f13 1 f2"/>
                  <a:gd name="f19" fmla="*/ f14 1 f2"/>
                  <a:gd name="f20" fmla="*/ f15 1 21600"/>
                  <a:gd name="f21" fmla="*/ f16 1 21600"/>
                  <a:gd name="f22" fmla="*/ 21600 f15 1"/>
                  <a:gd name="f23" fmla="*/ 21600 f16 1"/>
                  <a:gd name="f24" fmla="+- f18 0 f1"/>
                  <a:gd name="f25" fmla="+- f19 0 f1"/>
                  <a:gd name="f26" fmla="min f21 f20"/>
                  <a:gd name="f27" fmla="*/ f22 1 f17"/>
                  <a:gd name="f28" fmla="*/ f23 1 f17"/>
                  <a:gd name="f29" fmla="val f27"/>
                  <a:gd name="f30" fmla="val f28"/>
                  <a:gd name="f31" fmla="*/ f6 f26 1"/>
                  <a:gd name="f32" fmla="*/ f27 f26 1"/>
                  <a:gd name="f33" fmla="*/ f28 f26 1"/>
                  <a:gd name="f34" fmla="*/ f12 f26 1"/>
                  <a:gd name="f35" fmla="*/ f29 f26 1"/>
                  <a:gd name="f36" fmla="*/ f30 f26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4">
                    <a:pos x="f34" y="f34"/>
                  </a:cxn>
                  <a:cxn ang="f25">
                    <a:pos x="f35" y="f36"/>
                  </a:cxn>
                </a:cxnLst>
                <a:rect l="f31" t="f31" r="f32" b="f33"/>
                <a:pathLst>
                  <a:path>
                    <a:moveTo>
                      <a:pt x="f34" y="f34"/>
                    </a:moveTo>
                    <a:lnTo>
                      <a:pt x="f35" y="f36"/>
                    </a:lnTo>
                  </a:path>
                </a:pathLst>
              </a:custGeom>
              <a:noFill/>
              <a:ln w="9528">
                <a:solidFill>
                  <a:srgbClr val="000000"/>
                </a:solidFill>
                <a:prstDash val="solid"/>
                <a:round/>
              </a:ln>
            </p:spPr>
            <p:txBody>
              <a:bodyPr vert="horz" wrap="square" lIns="91440" tIns="45720" rIns="91440" bIns="4572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GB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p:grpSp>
        <p:sp>
          <p:nvSpPr>
            <p:cNvPr id="34" name="Line 37"/>
            <p:cNvSpPr/>
            <p:nvPr/>
          </p:nvSpPr>
          <p:spPr>
            <a:xfrm flipV="1">
              <a:off x="7729514" y="6743974"/>
              <a:ext cx="245342" cy="331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val f6"/>
                <a:gd name="f13" fmla="*/ f7 f0 1"/>
                <a:gd name="f14" fmla="*/ f8 f0 1"/>
                <a:gd name="f15" fmla="?: f9 f3 1"/>
                <a:gd name="f16" fmla="?: f10 f4 1"/>
                <a:gd name="f17" fmla="?: f11 f5 1"/>
                <a:gd name="f18" fmla="*/ f13 1 f2"/>
                <a:gd name="f19" fmla="*/ f14 1 f2"/>
                <a:gd name="f20" fmla="*/ f15 1 21600"/>
                <a:gd name="f21" fmla="*/ f16 1 21600"/>
                <a:gd name="f22" fmla="*/ 21600 f15 1"/>
                <a:gd name="f23" fmla="*/ 21600 f16 1"/>
                <a:gd name="f24" fmla="+- f18 0 f1"/>
                <a:gd name="f25" fmla="+- f19 0 f1"/>
                <a:gd name="f26" fmla="min f21 f20"/>
                <a:gd name="f27" fmla="*/ f22 1 f17"/>
                <a:gd name="f28" fmla="*/ f23 1 f17"/>
                <a:gd name="f29" fmla="val f27"/>
                <a:gd name="f30" fmla="val f28"/>
                <a:gd name="f31" fmla="*/ f6 f26 1"/>
                <a:gd name="f32" fmla="*/ f27 f26 1"/>
                <a:gd name="f33" fmla="*/ f28 f26 1"/>
                <a:gd name="f34" fmla="*/ f12 f26 1"/>
                <a:gd name="f35" fmla="*/ f29 f26 1"/>
                <a:gd name="f36" fmla="*/ f30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4">
                  <a:pos x="f34" y="f34"/>
                </a:cxn>
                <a:cxn ang="f25">
                  <a:pos x="f35" y="f36"/>
                </a:cxn>
              </a:cxnLst>
              <a:rect l="f31" t="f31" r="f32" b="f33"/>
              <a:pathLst>
                <a:path>
                  <a:moveTo>
                    <a:pt x="f34" y="f34"/>
                  </a:moveTo>
                  <a:lnTo>
                    <a:pt x="f35" y="f36"/>
                  </a:lnTo>
                </a:path>
              </a:pathLst>
            </a:custGeom>
            <a:noFill/>
            <a:ln w="9528">
              <a:solidFill>
                <a:srgbClr val="000000"/>
              </a:solidFill>
              <a:prstDash val="solid"/>
              <a:round/>
              <a:headEnd type="arrow"/>
              <a:tailEnd type="arrow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35" name="Text Box 38"/>
            <p:cNvSpPr txBox="1"/>
            <p:nvPr/>
          </p:nvSpPr>
          <p:spPr>
            <a:xfrm>
              <a:off x="7946081" y="6441957"/>
              <a:ext cx="1196400" cy="2240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500"/>
                </a:spcBef>
                <a:spcAft>
                  <a:spcPts val="0"/>
                </a:spcAft>
                <a:buSzPct val="100000"/>
                <a:buChar char="-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Traffic Flow Direction</a:t>
              </a:r>
              <a:endParaRPr lang="en-US" sz="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36" name="Text Box 39"/>
            <p:cNvSpPr txBox="1"/>
            <p:nvPr/>
          </p:nvSpPr>
          <p:spPr>
            <a:xfrm>
              <a:off x="7946081" y="6619515"/>
              <a:ext cx="1196400" cy="224028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50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- Portable traffic lights</a:t>
              </a:r>
              <a:endParaRPr lang="en-US" sz="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pic>
          <p:nvPicPr>
            <p:cNvPr id="37" name="Picture 40"/>
            <p:cNvPicPr>
              <a:picLocks noChangeAspect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>
            <a:xfrm>
              <a:off x="7449342" y="3319"/>
              <a:ext cx="1662854" cy="511103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7236296" y="0"/>
            <a:ext cx="1907704" cy="8367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2406004" y="6306521"/>
            <a:ext cx="284989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600" b="1" dirty="0" smtClean="0"/>
              <a:t>Lanes Group Plc </a:t>
            </a:r>
            <a:r>
              <a:rPr lang="en-GB" sz="600" dirty="0" smtClean="0"/>
              <a:t>686 Stirling Road Slough SL1 4ST</a:t>
            </a:r>
          </a:p>
          <a:p>
            <a:endParaRPr lang="en-GB" sz="600" dirty="0"/>
          </a:p>
        </p:txBody>
      </p:sp>
      <p:sp>
        <p:nvSpPr>
          <p:cNvPr id="53" name="Rectangle 52"/>
          <p:cNvSpPr/>
          <p:nvPr/>
        </p:nvSpPr>
        <p:spPr>
          <a:xfrm>
            <a:off x="7715272" y="6000768"/>
            <a:ext cx="1000132" cy="1428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7722892" y="6189364"/>
            <a:ext cx="214314" cy="71438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TextBox 65"/>
          <p:cNvSpPr txBox="1"/>
          <p:nvPr/>
        </p:nvSpPr>
        <p:spPr>
          <a:xfrm>
            <a:off x="2857488" y="6000768"/>
            <a:ext cx="12394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Marlborough St SN7</a:t>
            </a:r>
            <a:endParaRPr lang="en-GB" sz="1000" dirty="0"/>
          </a:p>
        </p:txBody>
      </p:sp>
      <p:sp>
        <p:nvSpPr>
          <p:cNvPr id="74" name="TextBox 73"/>
          <p:cNvSpPr txBox="1"/>
          <p:nvPr/>
        </p:nvSpPr>
        <p:spPr>
          <a:xfrm>
            <a:off x="1000100" y="6357958"/>
            <a:ext cx="8098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20/05/2016</a:t>
            </a:r>
          </a:p>
          <a:p>
            <a:endParaRPr lang="en-GB" sz="1000" dirty="0"/>
          </a:p>
        </p:txBody>
      </p:sp>
      <p:sp>
        <p:nvSpPr>
          <p:cNvPr id="86" name="TextBox 85"/>
          <p:cNvSpPr txBox="1"/>
          <p:nvPr/>
        </p:nvSpPr>
        <p:spPr>
          <a:xfrm>
            <a:off x="1104876" y="6603706"/>
            <a:ext cx="4651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1 day</a:t>
            </a:r>
            <a:endParaRPr lang="en-GB" sz="1000" dirty="0"/>
          </a:p>
        </p:txBody>
      </p:sp>
      <p:sp>
        <p:nvSpPr>
          <p:cNvPr id="87" name="TextBox 86"/>
          <p:cNvSpPr txBox="1"/>
          <p:nvPr/>
        </p:nvSpPr>
        <p:spPr>
          <a:xfrm>
            <a:off x="2796528" y="6631328"/>
            <a:ext cx="67518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/>
              <a:t>08/04/2016</a:t>
            </a:r>
            <a:endParaRPr lang="en-GB" sz="800" dirty="0"/>
          </a:p>
        </p:txBody>
      </p:sp>
      <p:sp>
        <p:nvSpPr>
          <p:cNvPr id="59" name="Rectangle 58"/>
          <p:cNvSpPr/>
          <p:nvPr/>
        </p:nvSpPr>
        <p:spPr>
          <a:xfrm>
            <a:off x="7524328" y="6334894"/>
            <a:ext cx="1440160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bg1"/>
                </a:solidFill>
              </a:rPr>
              <a:t>Diversion</a:t>
            </a:r>
            <a:endParaRPr lang="en-GB" sz="1100" dirty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60648"/>
            <a:ext cx="779145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7236296" y="0"/>
            <a:ext cx="1907704" cy="8367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2406004" y="6306521"/>
            <a:ext cx="284989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600" b="1" dirty="0" smtClean="0"/>
              <a:t>Lanes Group Plc </a:t>
            </a:r>
            <a:r>
              <a:rPr lang="en-GB" sz="600" dirty="0" smtClean="0"/>
              <a:t>686 Stirling Road Slough SL1 4ST</a:t>
            </a:r>
          </a:p>
          <a:p>
            <a:endParaRPr lang="en-GB" sz="600" dirty="0"/>
          </a:p>
        </p:txBody>
      </p:sp>
      <p:sp>
        <p:nvSpPr>
          <p:cNvPr id="53" name="Rectangle 52"/>
          <p:cNvSpPr/>
          <p:nvPr/>
        </p:nvSpPr>
        <p:spPr>
          <a:xfrm>
            <a:off x="7715272" y="6000768"/>
            <a:ext cx="1000132" cy="1428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7722892" y="6189364"/>
            <a:ext cx="214314" cy="71438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TextBox 65"/>
          <p:cNvSpPr txBox="1"/>
          <p:nvPr/>
        </p:nvSpPr>
        <p:spPr>
          <a:xfrm>
            <a:off x="2857488" y="6000768"/>
            <a:ext cx="12394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Marlborough St SN7</a:t>
            </a:r>
            <a:endParaRPr lang="en-GB" sz="1000" dirty="0"/>
          </a:p>
        </p:txBody>
      </p:sp>
      <p:sp>
        <p:nvSpPr>
          <p:cNvPr id="74" name="TextBox 73"/>
          <p:cNvSpPr txBox="1"/>
          <p:nvPr/>
        </p:nvSpPr>
        <p:spPr>
          <a:xfrm>
            <a:off x="1000100" y="6357958"/>
            <a:ext cx="8098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20/05/2016</a:t>
            </a:r>
          </a:p>
          <a:p>
            <a:endParaRPr lang="en-GB" sz="1000" dirty="0"/>
          </a:p>
        </p:txBody>
      </p:sp>
      <p:sp>
        <p:nvSpPr>
          <p:cNvPr id="86" name="TextBox 85"/>
          <p:cNvSpPr txBox="1"/>
          <p:nvPr/>
        </p:nvSpPr>
        <p:spPr>
          <a:xfrm>
            <a:off x="1104876" y="6603706"/>
            <a:ext cx="4651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1 day</a:t>
            </a:r>
            <a:endParaRPr lang="en-GB" sz="1000" dirty="0"/>
          </a:p>
        </p:txBody>
      </p:sp>
      <p:sp>
        <p:nvSpPr>
          <p:cNvPr id="87" name="TextBox 86"/>
          <p:cNvSpPr txBox="1"/>
          <p:nvPr/>
        </p:nvSpPr>
        <p:spPr>
          <a:xfrm>
            <a:off x="2796528" y="6631328"/>
            <a:ext cx="67518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/>
              <a:t>08/04/2016</a:t>
            </a:r>
            <a:endParaRPr lang="en-GB" sz="800" dirty="0"/>
          </a:p>
        </p:txBody>
      </p:sp>
      <p:sp>
        <p:nvSpPr>
          <p:cNvPr id="59" name="Rectangle 58"/>
          <p:cNvSpPr/>
          <p:nvPr/>
        </p:nvSpPr>
        <p:spPr>
          <a:xfrm>
            <a:off x="7596336" y="6362278"/>
            <a:ext cx="1440160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Diversion</a:t>
            </a:r>
            <a:endParaRPr lang="en-GB" sz="1100" dirty="0">
              <a:solidFill>
                <a:schemeClr val="tx1"/>
              </a:solidFill>
            </a:endParaRPr>
          </a:p>
        </p:txBody>
      </p:sp>
      <p:grpSp>
        <p:nvGrpSpPr>
          <p:cNvPr id="7" name="Group 101"/>
          <p:cNvGrpSpPr>
            <a:grpSpLocks noChangeAspect="1"/>
          </p:cNvGrpSpPr>
          <p:nvPr/>
        </p:nvGrpSpPr>
        <p:grpSpPr bwMode="auto">
          <a:xfrm>
            <a:off x="7456097" y="6463527"/>
            <a:ext cx="374650" cy="147637"/>
            <a:chOff x="1404" y="1308"/>
            <a:chExt cx="793" cy="312"/>
          </a:xfrm>
        </p:grpSpPr>
        <p:pic>
          <p:nvPicPr>
            <p:cNvPr id="57" name="Picture 102"/>
            <p:cNvPicPr preferRelativeResize="0">
              <a:picLocks noChangeAspect="1" noChangeArrowheads="1"/>
            </p:cNvPicPr>
            <p:nvPr/>
          </p:nvPicPr>
          <p:blipFill>
            <a:blip r:embed="rId2" cstate="print"/>
            <a:srcRect l="56862" t="34367" r="22498" b="55482"/>
            <a:stretch>
              <a:fillRect/>
            </a:stretch>
          </p:blipFill>
          <p:spPr bwMode="auto">
            <a:xfrm>
              <a:off x="1404" y="1308"/>
              <a:ext cx="793" cy="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8" name="Picture 103"/>
            <p:cNvPicPr preferRelativeResize="0">
              <a:picLocks noChangeAspect="1" noChangeArrowheads="1"/>
            </p:cNvPicPr>
            <p:nvPr/>
          </p:nvPicPr>
          <p:blipFill>
            <a:blip r:embed="rId3" cstate="print"/>
            <a:srcRect l="70267" t="35733" r="23669" b="56459"/>
            <a:stretch>
              <a:fillRect/>
            </a:stretch>
          </p:blipFill>
          <p:spPr bwMode="auto">
            <a:xfrm rot="-5400000">
              <a:off x="1918" y="1350"/>
              <a:ext cx="23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548680"/>
            <a:ext cx="7610475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</TotalTime>
  <Words>34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jstack</dc:creator>
  <cp:lastModifiedBy>bert.pridgeon</cp:lastModifiedBy>
  <cp:revision>82</cp:revision>
  <dcterms:created xsi:type="dcterms:W3CDTF">2012-09-21T11:49:09Z</dcterms:created>
  <dcterms:modified xsi:type="dcterms:W3CDTF">2016-07-06T11:38:47Z</dcterms:modified>
</cp:coreProperties>
</file>